
<file path=[Content_Types].xml><?xml version="1.0" encoding="utf-8"?>
<Types xmlns="http://schemas.openxmlformats.org/package/2006/content-types">
  <Default Extension="png" ContentType="image/png"/>
  <Default Extension="emf" ContentType="image/x-emf"/>
  <Default Extension="jpeg" ContentType="image/jpeg"/>
  <Default Extension="m4a" ContentType="audio/mp4"/>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82" r:id="rId2"/>
    <p:sldId id="275" r:id="rId3"/>
    <p:sldId id="277"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5226" autoAdjust="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12" Type="http://schemas.openxmlformats.org/officeDocument/2006/relationships/customXml" Target="../customXml/item3.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openxmlformats.org/officeDocument/2006/relationships/customXml" Target="../customXml/item2.xml"/><Relationship Id="rId5" Type="http://schemas.openxmlformats.org/officeDocument/2006/relationships/notesMaster" Target="notesMasters/notesMaster1.xml"/><Relationship Id="rId10"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17A87A-FF33-48FF-99D5-757549E6D0CA}" type="datetimeFigureOut">
              <a:rPr lang="en-US" smtClean="0"/>
              <a:t>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8C7EBE-1CC5-4494-A113-10934200D1B2}" type="slidenum">
              <a:rPr lang="en-US" smtClean="0"/>
              <a:t>‹#›</a:t>
            </a:fld>
            <a:endParaRPr lang="en-US"/>
          </a:p>
        </p:txBody>
      </p:sp>
    </p:spTree>
    <p:extLst>
      <p:ext uri="{BB962C8B-B14F-4D97-AF65-F5344CB8AC3E}">
        <p14:creationId xmlns:p14="http://schemas.microsoft.com/office/powerpoint/2010/main" val="1383313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Yu Mincho" panose="02020400000000000000" pitchFamily="18" charset="-128"/>
                <a:cs typeface="Times New Roman" panose="02020603050405020304" pitchFamily="18" charset="0"/>
              </a:rPr>
              <a:t>The Sony Open in Hawaii is a special event that showcases golf talents against the backdrop of Hawaii’s natural beauty. Due to the COVID pandemic, the Sony Open in 2021 was held without spectators, but our team remained committed to the sustainability initiatives through a strong collaboration among the Friends of Hawaii Charities, </a:t>
            </a:r>
            <a:r>
              <a:rPr lang="en-US" sz="1800" b="1" dirty="0" err="1">
                <a:effectLst/>
                <a:latin typeface="Calibri" panose="020F0502020204030204" pitchFamily="34" charset="0"/>
                <a:ea typeface="Yu Mincho" panose="02020400000000000000" pitchFamily="18" charset="-128"/>
                <a:cs typeface="Times New Roman" panose="02020603050405020304" pitchFamily="18" charset="0"/>
              </a:rPr>
              <a:t>Waialae</a:t>
            </a:r>
            <a:r>
              <a:rPr lang="en-US" sz="1800" b="1" dirty="0">
                <a:effectLst/>
                <a:latin typeface="Calibri" panose="020F0502020204030204" pitchFamily="34" charset="0"/>
                <a:ea typeface="Yu Mincho" panose="02020400000000000000" pitchFamily="18" charset="-128"/>
                <a:cs typeface="Times New Roman" panose="02020603050405020304" pitchFamily="18" charset="0"/>
              </a:rPr>
              <a:t> Country Club, and Sony.  The event has been certified as Green Event by the State of Hawaii every year since 2016 and we are very honored to be able to continue the tradition over the pandemic. </a:t>
            </a:r>
          </a:p>
          <a:p>
            <a:pPr marL="0" marR="0">
              <a:lnSpc>
                <a:spcPct val="107000"/>
              </a:lnSpc>
              <a:spcBef>
                <a:spcPts val="0"/>
              </a:spcBef>
              <a:spcAft>
                <a:spcPts val="800"/>
              </a:spcAft>
            </a:pPr>
            <a:endParaRPr lang="en-US" sz="1800" b="1" dirty="0">
              <a:effectLst/>
              <a:latin typeface="Calibri" panose="020F0502020204030204" pitchFamily="34" charset="0"/>
              <a:ea typeface="Yu Mincho" panose="02020400000000000000" pitchFamily="18" charset="-128"/>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D8C7EBE-1CC5-4494-A113-10934200D1B2}" type="slidenum">
              <a:rPr lang="en-US" smtClean="0"/>
              <a:t>1</a:t>
            </a:fld>
            <a:endParaRPr lang="en-US"/>
          </a:p>
        </p:txBody>
      </p:sp>
    </p:spTree>
    <p:extLst>
      <p:ext uri="{BB962C8B-B14F-4D97-AF65-F5344CB8AC3E}">
        <p14:creationId xmlns:p14="http://schemas.microsoft.com/office/powerpoint/2010/main" val="462490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1" dirty="0">
                <a:effectLst/>
                <a:latin typeface="Calibri" panose="020F0502020204030204" pitchFamily="34" charset="0"/>
                <a:ea typeface="Yu Mincho" panose="02020400000000000000" pitchFamily="18" charset="-128"/>
                <a:cs typeface="Times New Roman" panose="02020603050405020304" pitchFamily="18" charset="0"/>
              </a:rPr>
              <a:t>We focused our efforts to enhance the digital communication for the overall tournament as well as for sustainability initiative.</a:t>
            </a:r>
          </a:p>
          <a:p>
            <a:pPr marL="0" marR="0">
              <a:lnSpc>
                <a:spcPct val="107000"/>
              </a:lnSpc>
              <a:spcBef>
                <a:spcPts val="0"/>
              </a:spcBef>
              <a:spcAft>
                <a:spcPts val="800"/>
              </a:spcAft>
            </a:pPr>
            <a:r>
              <a:rPr lang="en-US" sz="1200" b="1" dirty="0">
                <a:effectLst/>
                <a:latin typeface="Calibri" panose="020F0502020204030204" pitchFamily="34" charset="0"/>
                <a:ea typeface="Yu Mincho" panose="02020400000000000000" pitchFamily="18" charset="-128"/>
                <a:cs typeface="Times New Roman" panose="02020603050405020304" pitchFamily="18" charset="0"/>
              </a:rPr>
              <a:t>Tournament guide, various updates, and other communication were provided digitally which helped us reduce the number of hard copies produced with the event.</a:t>
            </a:r>
          </a:p>
          <a:p>
            <a:pPr marL="0" marR="0">
              <a:lnSpc>
                <a:spcPct val="107000"/>
              </a:lnSpc>
              <a:spcBef>
                <a:spcPts val="0"/>
              </a:spcBef>
              <a:spcAft>
                <a:spcPts val="800"/>
              </a:spcAft>
            </a:pPr>
            <a:endParaRPr lang="en-US" sz="1200" b="1" dirty="0">
              <a:effectLst/>
              <a:latin typeface="Calibri" panose="020F0502020204030204" pitchFamily="34" charset="0"/>
              <a:ea typeface="Yu Mincho" panose="02020400000000000000" pitchFamily="18" charset="-128"/>
              <a:cs typeface="Times New Roman" panose="02020603050405020304" pitchFamily="18" charset="0"/>
            </a:endParaRPr>
          </a:p>
          <a:p>
            <a:pPr marL="0" marR="0">
              <a:lnSpc>
                <a:spcPct val="107000"/>
              </a:lnSpc>
              <a:spcBef>
                <a:spcPts val="0"/>
              </a:spcBef>
              <a:spcAft>
                <a:spcPts val="800"/>
              </a:spcAft>
            </a:pPr>
            <a:r>
              <a:rPr lang="en-US" sz="1200" b="1" dirty="0">
                <a:effectLst/>
                <a:latin typeface="Calibri" panose="020F0502020204030204" pitchFamily="34" charset="0"/>
                <a:ea typeface="Yu Mincho" panose="02020400000000000000" pitchFamily="18" charset="-128"/>
                <a:cs typeface="Times New Roman" panose="02020603050405020304" pitchFamily="18" charset="0"/>
              </a:rPr>
              <a:t>Furthermore, the sustainability course map was developed, showcasing the integration of sustainability at Sony Open. </a:t>
            </a:r>
          </a:p>
          <a:p>
            <a:pPr marL="0" marR="0">
              <a:lnSpc>
                <a:spcPct val="107000"/>
              </a:lnSpc>
              <a:spcBef>
                <a:spcPts val="0"/>
              </a:spcBef>
              <a:spcAft>
                <a:spcPts val="800"/>
              </a:spcAft>
            </a:pPr>
            <a:r>
              <a:rPr lang="en-US" sz="1200" b="1" dirty="0">
                <a:effectLst/>
                <a:latin typeface="Calibri" panose="020F0502020204030204" pitchFamily="34" charset="0"/>
                <a:ea typeface="Yu Mincho" panose="02020400000000000000" pitchFamily="18" charset="-128"/>
                <a:cs typeface="Times New Roman" panose="02020603050405020304" pitchFamily="18" charset="0"/>
              </a:rPr>
              <a:t>We connected with some of the amazing professional golfers to hear their thoughts on sustainability in the golf industry as well and made </a:t>
            </a:r>
          </a:p>
          <a:p>
            <a:pPr marL="0" marR="0">
              <a:lnSpc>
                <a:spcPct val="107000"/>
              </a:lnSpc>
              <a:spcBef>
                <a:spcPts val="0"/>
              </a:spcBef>
              <a:spcAft>
                <a:spcPts val="800"/>
              </a:spcAft>
            </a:pPr>
            <a:r>
              <a:rPr lang="en-US" sz="1200" b="1" dirty="0">
                <a:effectLst/>
                <a:latin typeface="Calibri" panose="020F0502020204030204" pitchFamily="34" charset="0"/>
                <a:ea typeface="Yu Mincho" panose="02020400000000000000" pitchFamily="18" charset="-128"/>
                <a:cs typeface="Times New Roman" panose="02020603050405020304" pitchFamily="18" charset="0"/>
              </a:rPr>
              <a:t>the Sustainability with Pros article available on the website.</a:t>
            </a:r>
          </a:p>
          <a:p>
            <a:pPr marL="0" marR="0">
              <a:lnSpc>
                <a:spcPct val="107000"/>
              </a:lnSpc>
              <a:spcBef>
                <a:spcPts val="0"/>
              </a:spcBef>
              <a:spcAft>
                <a:spcPts val="800"/>
              </a:spcAft>
            </a:pPr>
            <a:r>
              <a:rPr lang="en-US" sz="1200" b="1" dirty="0">
                <a:effectLst/>
                <a:latin typeface="Calibri" panose="020F0502020204030204" pitchFamily="34" charset="0"/>
                <a:ea typeface="Yu Mincho" panose="02020400000000000000" pitchFamily="18" charset="-128"/>
                <a:cs typeface="Times New Roman" panose="02020603050405020304" pitchFamily="18" charset="0"/>
              </a:rPr>
              <a:t>We proactively communicated about the sustainability to raise the public awareness while helping to reduce the use of natural resources at the event.</a:t>
            </a:r>
          </a:p>
          <a:p>
            <a:pPr marL="0" marR="0">
              <a:lnSpc>
                <a:spcPct val="107000"/>
              </a:lnSpc>
              <a:spcBef>
                <a:spcPts val="0"/>
              </a:spcBef>
              <a:spcAft>
                <a:spcPts val="800"/>
              </a:spcAft>
            </a:pPr>
            <a:endParaRPr lang="en-US" sz="1200" b="1" dirty="0">
              <a:effectLst/>
              <a:latin typeface="Calibri" panose="020F0502020204030204" pitchFamily="34" charset="0"/>
              <a:ea typeface="Yu Mincho" panose="02020400000000000000" pitchFamily="18" charset="-128"/>
              <a:cs typeface="Times New Roman" panose="02020603050405020304" pitchFamily="18" charset="0"/>
            </a:endParaRPr>
          </a:p>
          <a:p>
            <a:pPr marL="0" marR="0">
              <a:lnSpc>
                <a:spcPct val="107000"/>
              </a:lnSpc>
              <a:spcBef>
                <a:spcPts val="0"/>
              </a:spcBef>
              <a:spcAft>
                <a:spcPts val="800"/>
              </a:spcAft>
            </a:pPr>
            <a:endParaRPr lang="en-US" sz="1200" b="1" dirty="0">
              <a:effectLst/>
              <a:latin typeface="Calibri" panose="020F0502020204030204" pitchFamily="34" charset="0"/>
              <a:ea typeface="Yu Mincho" panose="02020400000000000000" pitchFamily="18"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D8C7EBE-1CC5-4494-A113-10934200D1B2}" type="slidenum">
              <a:rPr lang="en-US" smtClean="0"/>
              <a:t>2</a:t>
            </a:fld>
            <a:endParaRPr lang="en-US"/>
          </a:p>
        </p:txBody>
      </p:sp>
    </p:spTree>
    <p:extLst>
      <p:ext uri="{BB962C8B-B14F-4D97-AF65-F5344CB8AC3E}">
        <p14:creationId xmlns:p14="http://schemas.microsoft.com/office/powerpoint/2010/main" val="1265880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1" dirty="0">
                <a:effectLst/>
                <a:latin typeface="Calibri" panose="020F0502020204030204" pitchFamily="34" charset="0"/>
                <a:ea typeface="Yu Mincho" panose="02020400000000000000" pitchFamily="18" charset="-128"/>
                <a:cs typeface="Calibri" panose="020F0502020204030204" pitchFamily="34" charset="0"/>
              </a:rPr>
              <a:t>Sustainability has been a key part of the Sony Open and as a community-wide, charity event, the tournament galvanizes public and private sector volunteerism around green practices on multiple levels.  </a:t>
            </a:r>
            <a:r>
              <a:rPr lang="en-US" sz="1200" b="1" dirty="0">
                <a:effectLst/>
                <a:latin typeface="Calibri" panose="020F0502020204030204" pitchFamily="34" charset="0"/>
                <a:ea typeface="Yu Mincho" panose="02020400000000000000" pitchFamily="18" charset="-128"/>
                <a:cs typeface="Times New Roman" panose="02020603050405020304" pitchFamily="18" charset="0"/>
              </a:rPr>
              <a:t>Some of key green practices at 2021 event include:</a:t>
            </a:r>
          </a:p>
          <a:p>
            <a:pPr marL="342900" marR="0" lvl="0" indent="-342900">
              <a:lnSpc>
                <a:spcPct val="107000"/>
              </a:lnSpc>
              <a:spcBef>
                <a:spcPts val="0"/>
              </a:spcBef>
              <a:spcAft>
                <a:spcPts val="0"/>
              </a:spcAft>
              <a:buFont typeface="Symbol" panose="05050102010706020507" pitchFamily="18" charset="2"/>
              <a:buChar char=""/>
            </a:pPr>
            <a:r>
              <a:rPr lang="en-US" sz="1200" b="1" dirty="0">
                <a:effectLst/>
                <a:latin typeface="Calibri" panose="020F0502020204030204" pitchFamily="34" charset="0"/>
                <a:ea typeface="Yu Mincho" panose="02020400000000000000" pitchFamily="18" charset="-128"/>
                <a:cs typeface="Times New Roman" panose="02020603050405020304" pitchFamily="18" charset="0"/>
              </a:rPr>
              <a:t>Placement of recycling receptacles throughout the course and hand-sorting of wastes for recycling </a:t>
            </a:r>
          </a:p>
          <a:p>
            <a:pPr marL="342900" marR="0" lvl="0" indent="-342900">
              <a:lnSpc>
                <a:spcPct val="107000"/>
              </a:lnSpc>
              <a:spcBef>
                <a:spcPts val="0"/>
              </a:spcBef>
              <a:spcAft>
                <a:spcPts val="0"/>
              </a:spcAft>
              <a:buFont typeface="Symbol" panose="05050102010706020507" pitchFamily="18" charset="2"/>
              <a:buChar char=""/>
            </a:pPr>
            <a:r>
              <a:rPr lang="en-US" sz="1200" b="1" dirty="0">
                <a:effectLst/>
                <a:latin typeface="Calibri" panose="020F0502020204030204" pitchFamily="34" charset="0"/>
                <a:ea typeface="Yu Mincho" panose="02020400000000000000" pitchFamily="18" charset="-128"/>
                <a:cs typeface="Times New Roman" panose="02020603050405020304" pitchFamily="18" charset="0"/>
              </a:rPr>
              <a:t>Food wastes diversion for use at local piggery farms </a:t>
            </a:r>
          </a:p>
          <a:p>
            <a:pPr marL="342900" marR="0" lvl="0" indent="-342900">
              <a:lnSpc>
                <a:spcPct val="107000"/>
              </a:lnSpc>
              <a:spcBef>
                <a:spcPts val="0"/>
              </a:spcBef>
              <a:spcAft>
                <a:spcPts val="0"/>
              </a:spcAft>
              <a:buFont typeface="Symbol" panose="05050102010706020507" pitchFamily="18" charset="2"/>
              <a:buChar char=""/>
            </a:pPr>
            <a:r>
              <a:rPr lang="en-US" sz="1200" b="1" dirty="0">
                <a:effectLst/>
                <a:latin typeface="Calibri" panose="020F0502020204030204" pitchFamily="34" charset="0"/>
                <a:ea typeface="Yu Mincho" panose="02020400000000000000" pitchFamily="18" charset="-128"/>
                <a:cs typeface="Times New Roman" panose="02020603050405020304" pitchFamily="18" charset="0"/>
              </a:rPr>
              <a:t>Reuse of various materials from past events such as various sets and equipment for structures, including steel, wood, flooring, mesh and signage. </a:t>
            </a:r>
          </a:p>
          <a:p>
            <a:pPr marL="342900" marR="0" lvl="0" indent="-342900">
              <a:lnSpc>
                <a:spcPct val="107000"/>
              </a:lnSpc>
              <a:spcBef>
                <a:spcPts val="0"/>
              </a:spcBef>
              <a:spcAft>
                <a:spcPts val="0"/>
              </a:spcAft>
              <a:buFont typeface="Symbol" panose="05050102010706020507" pitchFamily="18" charset="2"/>
              <a:buChar char=""/>
            </a:pPr>
            <a:r>
              <a:rPr lang="en-US" sz="1200" b="1" dirty="0">
                <a:effectLst/>
                <a:latin typeface="Calibri" panose="020F0502020204030204" pitchFamily="34" charset="0"/>
                <a:ea typeface="Yu Mincho" panose="02020400000000000000" pitchFamily="18" charset="-128"/>
                <a:cs typeface="Times New Roman" panose="02020603050405020304" pitchFamily="18" charset="0"/>
              </a:rPr>
              <a:t>No use of Styrofoam, plastic straws or coffee stirs </a:t>
            </a:r>
          </a:p>
          <a:p>
            <a:pPr marL="342900" marR="0" lvl="0" indent="-342900">
              <a:lnSpc>
                <a:spcPct val="107000"/>
              </a:lnSpc>
              <a:spcBef>
                <a:spcPts val="0"/>
              </a:spcBef>
              <a:spcAft>
                <a:spcPts val="0"/>
              </a:spcAft>
              <a:buFont typeface="Symbol" panose="05050102010706020507" pitchFamily="18" charset="2"/>
              <a:buChar char=""/>
            </a:pPr>
            <a:r>
              <a:rPr lang="en-US" sz="1200" b="1" dirty="0">
                <a:effectLst/>
                <a:latin typeface="Calibri" panose="020F0502020204030204" pitchFamily="34" charset="0"/>
                <a:ea typeface="Yu Mincho" panose="02020400000000000000" pitchFamily="18" charset="-128"/>
                <a:cs typeface="Times New Roman" panose="02020603050405020304" pitchFamily="18" charset="0"/>
              </a:rPr>
              <a:t>Use of compostable cups, take out containers and other materials</a:t>
            </a:r>
          </a:p>
          <a:p>
            <a:pPr marL="342900" marR="0" lvl="0" indent="-342900">
              <a:lnSpc>
                <a:spcPct val="107000"/>
              </a:lnSpc>
              <a:spcBef>
                <a:spcPts val="0"/>
              </a:spcBef>
              <a:spcAft>
                <a:spcPts val="0"/>
              </a:spcAft>
              <a:buFont typeface="Symbol" panose="05050102010706020507" pitchFamily="18" charset="2"/>
              <a:buChar char=""/>
            </a:pPr>
            <a:r>
              <a:rPr lang="en-US" sz="1200" b="1" dirty="0">
                <a:effectLst/>
                <a:latin typeface="Calibri" panose="020F0502020204030204" pitchFamily="34" charset="0"/>
                <a:ea typeface="Yu Mincho" panose="02020400000000000000" pitchFamily="18" charset="-128"/>
                <a:cs typeface="Times New Roman" panose="02020603050405020304" pitchFamily="18" charset="0"/>
              </a:rPr>
              <a:t>Carbon offset as part of the event’s carbon footprint assessment</a:t>
            </a:r>
          </a:p>
          <a:p>
            <a:pPr marL="342900" marR="0" lvl="0" indent="-342900">
              <a:lnSpc>
                <a:spcPct val="107000"/>
              </a:lnSpc>
              <a:spcBef>
                <a:spcPts val="0"/>
              </a:spcBef>
              <a:spcAft>
                <a:spcPts val="0"/>
              </a:spcAft>
              <a:buFont typeface="Symbol" panose="05050102010706020507" pitchFamily="18" charset="2"/>
              <a:buChar char=""/>
            </a:pPr>
            <a:r>
              <a:rPr lang="en-US" sz="1200" b="1" dirty="0">
                <a:effectLst/>
                <a:latin typeface="Calibri" panose="020F0502020204030204" pitchFamily="34" charset="0"/>
                <a:ea typeface="Yu Mincho" panose="02020400000000000000" pitchFamily="18" charset="-128"/>
                <a:cs typeface="Times New Roman" panose="02020603050405020304" pitchFamily="18" charset="0"/>
              </a:rPr>
              <a:t>Solar panels on the club house, annex building, pro shop, and cart barn at </a:t>
            </a:r>
            <a:r>
              <a:rPr lang="en-US" sz="1200" b="1" dirty="0" err="1">
                <a:effectLst/>
                <a:latin typeface="Calibri" panose="020F0502020204030204" pitchFamily="34" charset="0"/>
                <a:ea typeface="Yu Mincho" panose="02020400000000000000" pitchFamily="18" charset="-128"/>
                <a:cs typeface="Times New Roman" panose="02020603050405020304" pitchFamily="18" charset="0"/>
              </a:rPr>
              <a:t>Waialae</a:t>
            </a:r>
            <a:r>
              <a:rPr lang="en-US" sz="1200" b="1" dirty="0">
                <a:effectLst/>
                <a:latin typeface="Calibri" panose="020F0502020204030204" pitchFamily="34" charset="0"/>
                <a:ea typeface="Yu Mincho" panose="02020400000000000000" pitchFamily="18" charset="-128"/>
                <a:cs typeface="Times New Roman" panose="02020603050405020304" pitchFamily="18" charset="0"/>
              </a:rPr>
              <a:t> Country Club</a:t>
            </a:r>
          </a:p>
          <a:p>
            <a:pPr marL="342900" marR="0" lvl="0" indent="-342900">
              <a:lnSpc>
                <a:spcPct val="107000"/>
              </a:lnSpc>
              <a:spcBef>
                <a:spcPts val="0"/>
              </a:spcBef>
              <a:spcAft>
                <a:spcPts val="800"/>
              </a:spcAft>
              <a:buFont typeface="Symbol" panose="05050102010706020507" pitchFamily="18" charset="2"/>
              <a:buChar char=""/>
            </a:pPr>
            <a:r>
              <a:rPr lang="en-US" sz="1200" b="1" dirty="0">
                <a:effectLst/>
                <a:latin typeface="Calibri" panose="020F0502020204030204" pitchFamily="34" charset="0"/>
                <a:ea typeface="Yu Mincho" panose="02020400000000000000" pitchFamily="18" charset="-128"/>
                <a:cs typeface="Times New Roman" panose="02020603050405020304" pitchFamily="18" charset="0"/>
              </a:rPr>
              <a:t>Use of organic fertilizer on the golf course and a non-toxic cleaner in the facility at </a:t>
            </a:r>
            <a:r>
              <a:rPr lang="en-US" sz="1200" b="1" dirty="0" err="1">
                <a:effectLst/>
                <a:latin typeface="Calibri" panose="020F0502020204030204" pitchFamily="34" charset="0"/>
                <a:ea typeface="Yu Mincho" panose="02020400000000000000" pitchFamily="18" charset="-128"/>
                <a:cs typeface="Times New Roman" panose="02020603050405020304" pitchFamily="18" charset="0"/>
              </a:rPr>
              <a:t>Waialae</a:t>
            </a:r>
            <a:r>
              <a:rPr lang="en-US" sz="1200" b="1" dirty="0">
                <a:effectLst/>
                <a:latin typeface="Calibri" panose="020F0502020204030204" pitchFamily="34" charset="0"/>
                <a:ea typeface="Yu Mincho" panose="02020400000000000000" pitchFamily="18" charset="-128"/>
                <a:cs typeface="Times New Roman" panose="02020603050405020304" pitchFamily="18" charset="0"/>
              </a:rPr>
              <a:t> Country Club</a:t>
            </a:r>
          </a:p>
          <a:p>
            <a:pPr marL="0" marR="0">
              <a:lnSpc>
                <a:spcPct val="107000"/>
              </a:lnSpc>
              <a:spcBef>
                <a:spcPts val="0"/>
              </a:spcBef>
              <a:spcAft>
                <a:spcPts val="800"/>
              </a:spcAft>
            </a:pPr>
            <a:endParaRPr lang="en-US" sz="1200" b="1" dirty="0">
              <a:effectLst/>
              <a:latin typeface="Calibri" panose="020F0502020204030204" pitchFamily="34" charset="0"/>
              <a:ea typeface="Yu Mincho" panose="02020400000000000000" pitchFamily="18" charset="-128"/>
              <a:cs typeface="Calibri" panose="020F0502020204030204" pitchFamily="34" charset="0"/>
            </a:endParaRPr>
          </a:p>
          <a:p>
            <a:pPr marL="0" marR="0">
              <a:lnSpc>
                <a:spcPct val="107000"/>
              </a:lnSpc>
              <a:spcBef>
                <a:spcPts val="0"/>
              </a:spcBef>
              <a:spcAft>
                <a:spcPts val="800"/>
              </a:spcAft>
            </a:pPr>
            <a:r>
              <a:rPr lang="en-US" sz="1200" b="1" dirty="0">
                <a:effectLst/>
                <a:latin typeface="Calibri" panose="020F0502020204030204" pitchFamily="34" charset="0"/>
                <a:ea typeface="Yu Mincho" panose="02020400000000000000" pitchFamily="18" charset="-128"/>
                <a:cs typeface="Calibri" panose="020F0502020204030204" pitchFamily="34" charset="0"/>
              </a:rPr>
              <a:t>Despite the significant changes at the Sony Open in 2021, the team strived with the sustainability initiatives where feasible. We are proud to be doing our part to support Hawaii’s beauty and natural resources.  We truly appreciate the recognition of Sony Open as a green event. Mahalo.</a:t>
            </a:r>
            <a:endParaRPr lang="en-US" sz="1200" b="1" dirty="0">
              <a:effectLst/>
              <a:latin typeface="Calibri" panose="020F0502020204030204" pitchFamily="34" charset="0"/>
              <a:ea typeface="Yu Mincho" panose="02020400000000000000" pitchFamily="18" charset="-128"/>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D8C7EBE-1CC5-4494-A113-10934200D1B2}" type="slidenum">
              <a:rPr lang="en-US" smtClean="0"/>
              <a:t>3</a:t>
            </a:fld>
            <a:endParaRPr lang="en-US"/>
          </a:p>
        </p:txBody>
      </p:sp>
    </p:spTree>
    <p:extLst>
      <p:ext uri="{BB962C8B-B14F-4D97-AF65-F5344CB8AC3E}">
        <p14:creationId xmlns:p14="http://schemas.microsoft.com/office/powerpoint/2010/main" val="1871636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1C9A6-7685-4FF5-9C35-BB65FB9DEF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0404303-1CE0-4C37-82F4-75139372CB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844171D-9AB2-4334-81F5-20EF9EFCCA14}"/>
              </a:ext>
            </a:extLst>
          </p:cNvPr>
          <p:cNvSpPr>
            <a:spLocks noGrp="1"/>
          </p:cNvSpPr>
          <p:nvPr>
            <p:ph type="dt" sz="half" idx="10"/>
          </p:nvPr>
        </p:nvSpPr>
        <p:spPr/>
        <p:txBody>
          <a:bodyPr/>
          <a:lstStyle/>
          <a:p>
            <a:fld id="{CC07C609-8364-490D-BB0C-16023C4B07F8}" type="datetimeFigureOut">
              <a:rPr lang="en-US" smtClean="0"/>
              <a:t>1/7/2022</a:t>
            </a:fld>
            <a:endParaRPr lang="en-US"/>
          </a:p>
        </p:txBody>
      </p:sp>
      <p:sp>
        <p:nvSpPr>
          <p:cNvPr id="5" name="Footer Placeholder 4">
            <a:extLst>
              <a:ext uri="{FF2B5EF4-FFF2-40B4-BE49-F238E27FC236}">
                <a16:creationId xmlns:a16="http://schemas.microsoft.com/office/drawing/2014/main" id="{DEC67284-66DF-49BB-915B-7A776640F9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90C3BE-1E07-463B-9E77-50B08C3E4AF3}"/>
              </a:ext>
            </a:extLst>
          </p:cNvPr>
          <p:cNvSpPr>
            <a:spLocks noGrp="1"/>
          </p:cNvSpPr>
          <p:nvPr>
            <p:ph type="sldNum" sz="quarter" idx="12"/>
          </p:nvPr>
        </p:nvSpPr>
        <p:spPr/>
        <p:txBody>
          <a:bodyPr/>
          <a:lstStyle/>
          <a:p>
            <a:fld id="{C6E985A1-13AC-42D4-8090-67F943993C6C}" type="slidenum">
              <a:rPr lang="en-US" smtClean="0"/>
              <a:t>‹#›</a:t>
            </a:fld>
            <a:endParaRPr lang="en-US"/>
          </a:p>
        </p:txBody>
      </p:sp>
    </p:spTree>
    <p:extLst>
      <p:ext uri="{BB962C8B-B14F-4D97-AF65-F5344CB8AC3E}">
        <p14:creationId xmlns:p14="http://schemas.microsoft.com/office/powerpoint/2010/main" val="2299217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40855-2DAD-4E37-BC2D-274C80E7155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E5412FE-72BD-4128-8462-98F82B7D7CF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755497-A325-459C-92D7-F41E59E73D37}"/>
              </a:ext>
            </a:extLst>
          </p:cNvPr>
          <p:cNvSpPr>
            <a:spLocks noGrp="1"/>
          </p:cNvSpPr>
          <p:nvPr>
            <p:ph type="dt" sz="half" idx="10"/>
          </p:nvPr>
        </p:nvSpPr>
        <p:spPr/>
        <p:txBody>
          <a:bodyPr/>
          <a:lstStyle/>
          <a:p>
            <a:fld id="{CC07C609-8364-490D-BB0C-16023C4B07F8}" type="datetimeFigureOut">
              <a:rPr lang="en-US" smtClean="0"/>
              <a:t>1/7/2022</a:t>
            </a:fld>
            <a:endParaRPr lang="en-US"/>
          </a:p>
        </p:txBody>
      </p:sp>
      <p:sp>
        <p:nvSpPr>
          <p:cNvPr id="5" name="Footer Placeholder 4">
            <a:extLst>
              <a:ext uri="{FF2B5EF4-FFF2-40B4-BE49-F238E27FC236}">
                <a16:creationId xmlns:a16="http://schemas.microsoft.com/office/drawing/2014/main" id="{21828EBF-C6A1-4862-8439-23D3B061CF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4162D5-F783-47B1-8ABD-722AC0A6EC9E}"/>
              </a:ext>
            </a:extLst>
          </p:cNvPr>
          <p:cNvSpPr>
            <a:spLocks noGrp="1"/>
          </p:cNvSpPr>
          <p:nvPr>
            <p:ph type="sldNum" sz="quarter" idx="12"/>
          </p:nvPr>
        </p:nvSpPr>
        <p:spPr/>
        <p:txBody>
          <a:bodyPr/>
          <a:lstStyle/>
          <a:p>
            <a:fld id="{C6E985A1-13AC-42D4-8090-67F943993C6C}" type="slidenum">
              <a:rPr lang="en-US" smtClean="0"/>
              <a:t>‹#›</a:t>
            </a:fld>
            <a:endParaRPr lang="en-US"/>
          </a:p>
        </p:txBody>
      </p:sp>
    </p:spTree>
    <p:extLst>
      <p:ext uri="{BB962C8B-B14F-4D97-AF65-F5344CB8AC3E}">
        <p14:creationId xmlns:p14="http://schemas.microsoft.com/office/powerpoint/2010/main" val="2031470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C90B4C-3D73-4FC3-AE4A-ACD2B579342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82CCDDE-7F6D-4407-910C-233697805B8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DA25EC-DB21-4EB4-968D-410B7AA59555}"/>
              </a:ext>
            </a:extLst>
          </p:cNvPr>
          <p:cNvSpPr>
            <a:spLocks noGrp="1"/>
          </p:cNvSpPr>
          <p:nvPr>
            <p:ph type="dt" sz="half" idx="10"/>
          </p:nvPr>
        </p:nvSpPr>
        <p:spPr/>
        <p:txBody>
          <a:bodyPr/>
          <a:lstStyle/>
          <a:p>
            <a:fld id="{CC07C609-8364-490D-BB0C-16023C4B07F8}" type="datetimeFigureOut">
              <a:rPr lang="en-US" smtClean="0"/>
              <a:t>1/7/2022</a:t>
            </a:fld>
            <a:endParaRPr lang="en-US"/>
          </a:p>
        </p:txBody>
      </p:sp>
      <p:sp>
        <p:nvSpPr>
          <p:cNvPr id="5" name="Footer Placeholder 4">
            <a:extLst>
              <a:ext uri="{FF2B5EF4-FFF2-40B4-BE49-F238E27FC236}">
                <a16:creationId xmlns:a16="http://schemas.microsoft.com/office/drawing/2014/main" id="{1B78D75E-56F7-4585-8B85-12687D037B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6C4036-26C3-4576-9C19-DDA331E85776}"/>
              </a:ext>
            </a:extLst>
          </p:cNvPr>
          <p:cNvSpPr>
            <a:spLocks noGrp="1"/>
          </p:cNvSpPr>
          <p:nvPr>
            <p:ph type="sldNum" sz="quarter" idx="12"/>
          </p:nvPr>
        </p:nvSpPr>
        <p:spPr/>
        <p:txBody>
          <a:bodyPr/>
          <a:lstStyle/>
          <a:p>
            <a:fld id="{C6E985A1-13AC-42D4-8090-67F943993C6C}" type="slidenum">
              <a:rPr lang="en-US" smtClean="0"/>
              <a:t>‹#›</a:t>
            </a:fld>
            <a:endParaRPr lang="en-US"/>
          </a:p>
        </p:txBody>
      </p:sp>
    </p:spTree>
    <p:extLst>
      <p:ext uri="{BB962C8B-B14F-4D97-AF65-F5344CB8AC3E}">
        <p14:creationId xmlns:p14="http://schemas.microsoft.com/office/powerpoint/2010/main" val="3274483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6E1D1-B97E-47AD-A531-D47F1DDF36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0FA1FD-49B6-49F5-AD68-C36F8924C4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B71642-B6FC-4E05-9C77-17A5E2C7B9A3}"/>
              </a:ext>
            </a:extLst>
          </p:cNvPr>
          <p:cNvSpPr>
            <a:spLocks noGrp="1"/>
          </p:cNvSpPr>
          <p:nvPr>
            <p:ph type="dt" sz="half" idx="10"/>
          </p:nvPr>
        </p:nvSpPr>
        <p:spPr/>
        <p:txBody>
          <a:bodyPr/>
          <a:lstStyle/>
          <a:p>
            <a:fld id="{CC07C609-8364-490D-BB0C-16023C4B07F8}" type="datetimeFigureOut">
              <a:rPr lang="en-US" smtClean="0"/>
              <a:t>1/7/2022</a:t>
            </a:fld>
            <a:endParaRPr lang="en-US"/>
          </a:p>
        </p:txBody>
      </p:sp>
      <p:sp>
        <p:nvSpPr>
          <p:cNvPr id="5" name="Footer Placeholder 4">
            <a:extLst>
              <a:ext uri="{FF2B5EF4-FFF2-40B4-BE49-F238E27FC236}">
                <a16:creationId xmlns:a16="http://schemas.microsoft.com/office/drawing/2014/main" id="{C17793B0-805F-4E69-8CC5-77F9DFB891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309471-A1A5-4F36-86B2-33ACA7F50584}"/>
              </a:ext>
            </a:extLst>
          </p:cNvPr>
          <p:cNvSpPr>
            <a:spLocks noGrp="1"/>
          </p:cNvSpPr>
          <p:nvPr>
            <p:ph type="sldNum" sz="quarter" idx="12"/>
          </p:nvPr>
        </p:nvSpPr>
        <p:spPr/>
        <p:txBody>
          <a:bodyPr/>
          <a:lstStyle/>
          <a:p>
            <a:fld id="{C6E985A1-13AC-42D4-8090-67F943993C6C}" type="slidenum">
              <a:rPr lang="en-US" smtClean="0"/>
              <a:t>‹#›</a:t>
            </a:fld>
            <a:endParaRPr lang="en-US"/>
          </a:p>
        </p:txBody>
      </p:sp>
    </p:spTree>
    <p:extLst>
      <p:ext uri="{BB962C8B-B14F-4D97-AF65-F5344CB8AC3E}">
        <p14:creationId xmlns:p14="http://schemas.microsoft.com/office/powerpoint/2010/main" val="3274593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43A06-5F90-4113-B567-270AF3CBAC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1B28E9E-9E3D-458D-AFDF-2A69379008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1F11773-AD7B-4C6C-B38D-FF093FBDB909}"/>
              </a:ext>
            </a:extLst>
          </p:cNvPr>
          <p:cNvSpPr>
            <a:spLocks noGrp="1"/>
          </p:cNvSpPr>
          <p:nvPr>
            <p:ph type="dt" sz="half" idx="10"/>
          </p:nvPr>
        </p:nvSpPr>
        <p:spPr/>
        <p:txBody>
          <a:bodyPr/>
          <a:lstStyle/>
          <a:p>
            <a:fld id="{CC07C609-8364-490D-BB0C-16023C4B07F8}" type="datetimeFigureOut">
              <a:rPr lang="en-US" smtClean="0"/>
              <a:t>1/7/2022</a:t>
            </a:fld>
            <a:endParaRPr lang="en-US"/>
          </a:p>
        </p:txBody>
      </p:sp>
      <p:sp>
        <p:nvSpPr>
          <p:cNvPr id="5" name="Footer Placeholder 4">
            <a:extLst>
              <a:ext uri="{FF2B5EF4-FFF2-40B4-BE49-F238E27FC236}">
                <a16:creationId xmlns:a16="http://schemas.microsoft.com/office/drawing/2014/main" id="{BB5B9061-94CB-478F-B8E4-BCC785EA6F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9F598F-3202-4F82-B2FB-81E650266BE2}"/>
              </a:ext>
            </a:extLst>
          </p:cNvPr>
          <p:cNvSpPr>
            <a:spLocks noGrp="1"/>
          </p:cNvSpPr>
          <p:nvPr>
            <p:ph type="sldNum" sz="quarter" idx="12"/>
          </p:nvPr>
        </p:nvSpPr>
        <p:spPr/>
        <p:txBody>
          <a:bodyPr/>
          <a:lstStyle/>
          <a:p>
            <a:fld id="{C6E985A1-13AC-42D4-8090-67F943993C6C}" type="slidenum">
              <a:rPr lang="en-US" smtClean="0"/>
              <a:t>‹#›</a:t>
            </a:fld>
            <a:endParaRPr lang="en-US"/>
          </a:p>
        </p:txBody>
      </p:sp>
    </p:spTree>
    <p:extLst>
      <p:ext uri="{BB962C8B-B14F-4D97-AF65-F5344CB8AC3E}">
        <p14:creationId xmlns:p14="http://schemas.microsoft.com/office/powerpoint/2010/main" val="402175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2EBF4-B584-4776-829D-138DEB8B93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85CBF7-6AE5-40D6-A4FF-C720A99D33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DC60EB-4924-45E0-A385-FC7A7911CB6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6754D7-5E2E-4D34-B5D4-BF3AFA60DAFC}"/>
              </a:ext>
            </a:extLst>
          </p:cNvPr>
          <p:cNvSpPr>
            <a:spLocks noGrp="1"/>
          </p:cNvSpPr>
          <p:nvPr>
            <p:ph type="dt" sz="half" idx="10"/>
          </p:nvPr>
        </p:nvSpPr>
        <p:spPr/>
        <p:txBody>
          <a:bodyPr/>
          <a:lstStyle/>
          <a:p>
            <a:fld id="{CC07C609-8364-490D-BB0C-16023C4B07F8}" type="datetimeFigureOut">
              <a:rPr lang="en-US" smtClean="0"/>
              <a:t>1/7/2022</a:t>
            </a:fld>
            <a:endParaRPr lang="en-US"/>
          </a:p>
        </p:txBody>
      </p:sp>
      <p:sp>
        <p:nvSpPr>
          <p:cNvPr id="6" name="Footer Placeholder 5">
            <a:extLst>
              <a:ext uri="{FF2B5EF4-FFF2-40B4-BE49-F238E27FC236}">
                <a16:creationId xmlns:a16="http://schemas.microsoft.com/office/drawing/2014/main" id="{4319C7DC-3E41-4B61-B6ED-DAF43D8D90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141467-AC5A-43D6-ACAA-B3E8124CCE90}"/>
              </a:ext>
            </a:extLst>
          </p:cNvPr>
          <p:cNvSpPr>
            <a:spLocks noGrp="1"/>
          </p:cNvSpPr>
          <p:nvPr>
            <p:ph type="sldNum" sz="quarter" idx="12"/>
          </p:nvPr>
        </p:nvSpPr>
        <p:spPr/>
        <p:txBody>
          <a:bodyPr/>
          <a:lstStyle/>
          <a:p>
            <a:fld id="{C6E985A1-13AC-42D4-8090-67F943993C6C}" type="slidenum">
              <a:rPr lang="en-US" smtClean="0"/>
              <a:t>‹#›</a:t>
            </a:fld>
            <a:endParaRPr lang="en-US"/>
          </a:p>
        </p:txBody>
      </p:sp>
    </p:spTree>
    <p:extLst>
      <p:ext uri="{BB962C8B-B14F-4D97-AF65-F5344CB8AC3E}">
        <p14:creationId xmlns:p14="http://schemas.microsoft.com/office/powerpoint/2010/main" val="475719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606D6-836A-412B-B86C-62C97F34EA8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E8217DC-5080-42A6-8637-9FFF9A59F3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66D9C6C-5A97-49FE-A786-C62CDD2CDCE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5FA2128-C08C-438E-B97F-81BFBF8545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F0773C9-9CE0-4768-8F74-03291127B43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E520A04-B0BA-4DCA-A6A7-44D0FE639F06}"/>
              </a:ext>
            </a:extLst>
          </p:cNvPr>
          <p:cNvSpPr>
            <a:spLocks noGrp="1"/>
          </p:cNvSpPr>
          <p:nvPr>
            <p:ph type="dt" sz="half" idx="10"/>
          </p:nvPr>
        </p:nvSpPr>
        <p:spPr/>
        <p:txBody>
          <a:bodyPr/>
          <a:lstStyle/>
          <a:p>
            <a:fld id="{CC07C609-8364-490D-BB0C-16023C4B07F8}" type="datetimeFigureOut">
              <a:rPr lang="en-US" smtClean="0"/>
              <a:t>1/7/2022</a:t>
            </a:fld>
            <a:endParaRPr lang="en-US"/>
          </a:p>
        </p:txBody>
      </p:sp>
      <p:sp>
        <p:nvSpPr>
          <p:cNvPr id="8" name="Footer Placeholder 7">
            <a:extLst>
              <a:ext uri="{FF2B5EF4-FFF2-40B4-BE49-F238E27FC236}">
                <a16:creationId xmlns:a16="http://schemas.microsoft.com/office/drawing/2014/main" id="{7AAA0648-5F3A-4A5C-ADE5-DB3204B0D2C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78856FC-78E2-4581-A7AC-6EF0F678D0C2}"/>
              </a:ext>
            </a:extLst>
          </p:cNvPr>
          <p:cNvSpPr>
            <a:spLocks noGrp="1"/>
          </p:cNvSpPr>
          <p:nvPr>
            <p:ph type="sldNum" sz="quarter" idx="12"/>
          </p:nvPr>
        </p:nvSpPr>
        <p:spPr/>
        <p:txBody>
          <a:bodyPr/>
          <a:lstStyle/>
          <a:p>
            <a:fld id="{C6E985A1-13AC-42D4-8090-67F943993C6C}" type="slidenum">
              <a:rPr lang="en-US" smtClean="0"/>
              <a:t>‹#›</a:t>
            </a:fld>
            <a:endParaRPr lang="en-US"/>
          </a:p>
        </p:txBody>
      </p:sp>
    </p:spTree>
    <p:extLst>
      <p:ext uri="{BB962C8B-B14F-4D97-AF65-F5344CB8AC3E}">
        <p14:creationId xmlns:p14="http://schemas.microsoft.com/office/powerpoint/2010/main" val="635706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66750-4A9C-4DF7-9BA6-77AEB4423EA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2D73EEA-1886-4B03-8D47-EE461C018972}"/>
              </a:ext>
            </a:extLst>
          </p:cNvPr>
          <p:cNvSpPr>
            <a:spLocks noGrp="1"/>
          </p:cNvSpPr>
          <p:nvPr>
            <p:ph type="dt" sz="half" idx="10"/>
          </p:nvPr>
        </p:nvSpPr>
        <p:spPr/>
        <p:txBody>
          <a:bodyPr/>
          <a:lstStyle/>
          <a:p>
            <a:fld id="{CC07C609-8364-490D-BB0C-16023C4B07F8}" type="datetimeFigureOut">
              <a:rPr lang="en-US" smtClean="0"/>
              <a:t>1/7/2022</a:t>
            </a:fld>
            <a:endParaRPr lang="en-US"/>
          </a:p>
        </p:txBody>
      </p:sp>
      <p:sp>
        <p:nvSpPr>
          <p:cNvPr id="4" name="Footer Placeholder 3">
            <a:extLst>
              <a:ext uri="{FF2B5EF4-FFF2-40B4-BE49-F238E27FC236}">
                <a16:creationId xmlns:a16="http://schemas.microsoft.com/office/drawing/2014/main" id="{DEF64CEF-CCCC-4B33-945F-DEB2C5861EB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8BC26D-5705-4712-BF3A-1D64D0E9AB8B}"/>
              </a:ext>
            </a:extLst>
          </p:cNvPr>
          <p:cNvSpPr>
            <a:spLocks noGrp="1"/>
          </p:cNvSpPr>
          <p:nvPr>
            <p:ph type="sldNum" sz="quarter" idx="12"/>
          </p:nvPr>
        </p:nvSpPr>
        <p:spPr/>
        <p:txBody>
          <a:bodyPr/>
          <a:lstStyle/>
          <a:p>
            <a:fld id="{C6E985A1-13AC-42D4-8090-67F943993C6C}" type="slidenum">
              <a:rPr lang="en-US" smtClean="0"/>
              <a:t>‹#›</a:t>
            </a:fld>
            <a:endParaRPr lang="en-US"/>
          </a:p>
        </p:txBody>
      </p:sp>
    </p:spTree>
    <p:extLst>
      <p:ext uri="{BB962C8B-B14F-4D97-AF65-F5344CB8AC3E}">
        <p14:creationId xmlns:p14="http://schemas.microsoft.com/office/powerpoint/2010/main" val="2853691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4369C3-13F4-4C4E-B38C-0D1E59B9597F}"/>
              </a:ext>
            </a:extLst>
          </p:cNvPr>
          <p:cNvSpPr>
            <a:spLocks noGrp="1"/>
          </p:cNvSpPr>
          <p:nvPr>
            <p:ph type="dt" sz="half" idx="10"/>
          </p:nvPr>
        </p:nvSpPr>
        <p:spPr/>
        <p:txBody>
          <a:bodyPr/>
          <a:lstStyle/>
          <a:p>
            <a:fld id="{CC07C609-8364-490D-BB0C-16023C4B07F8}" type="datetimeFigureOut">
              <a:rPr lang="en-US" smtClean="0"/>
              <a:t>1/7/2022</a:t>
            </a:fld>
            <a:endParaRPr lang="en-US"/>
          </a:p>
        </p:txBody>
      </p:sp>
      <p:sp>
        <p:nvSpPr>
          <p:cNvPr id="3" name="Footer Placeholder 2">
            <a:extLst>
              <a:ext uri="{FF2B5EF4-FFF2-40B4-BE49-F238E27FC236}">
                <a16:creationId xmlns:a16="http://schemas.microsoft.com/office/drawing/2014/main" id="{DF4D205C-1536-4BAD-B4B1-06E7E98E6CB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802DC14-8286-4985-A73B-77E7604EBFAC}"/>
              </a:ext>
            </a:extLst>
          </p:cNvPr>
          <p:cNvSpPr>
            <a:spLocks noGrp="1"/>
          </p:cNvSpPr>
          <p:nvPr>
            <p:ph type="sldNum" sz="quarter" idx="12"/>
          </p:nvPr>
        </p:nvSpPr>
        <p:spPr/>
        <p:txBody>
          <a:bodyPr/>
          <a:lstStyle/>
          <a:p>
            <a:fld id="{C6E985A1-13AC-42D4-8090-67F943993C6C}" type="slidenum">
              <a:rPr lang="en-US" smtClean="0"/>
              <a:t>‹#›</a:t>
            </a:fld>
            <a:endParaRPr lang="en-US"/>
          </a:p>
        </p:txBody>
      </p:sp>
    </p:spTree>
    <p:extLst>
      <p:ext uri="{BB962C8B-B14F-4D97-AF65-F5344CB8AC3E}">
        <p14:creationId xmlns:p14="http://schemas.microsoft.com/office/powerpoint/2010/main" val="4073476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113F3-C8BC-487A-8DFC-FCD9C6F1C3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9799471-FFCB-438D-B028-C2948962F2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664FA69-3A17-40DD-A93F-5D09F15AF9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6FD27F-9839-4BEF-B80C-3B9A2BB5DEAB}"/>
              </a:ext>
            </a:extLst>
          </p:cNvPr>
          <p:cNvSpPr>
            <a:spLocks noGrp="1"/>
          </p:cNvSpPr>
          <p:nvPr>
            <p:ph type="dt" sz="half" idx="10"/>
          </p:nvPr>
        </p:nvSpPr>
        <p:spPr/>
        <p:txBody>
          <a:bodyPr/>
          <a:lstStyle/>
          <a:p>
            <a:fld id="{CC07C609-8364-490D-BB0C-16023C4B07F8}" type="datetimeFigureOut">
              <a:rPr lang="en-US" smtClean="0"/>
              <a:t>1/7/2022</a:t>
            </a:fld>
            <a:endParaRPr lang="en-US"/>
          </a:p>
        </p:txBody>
      </p:sp>
      <p:sp>
        <p:nvSpPr>
          <p:cNvPr id="6" name="Footer Placeholder 5">
            <a:extLst>
              <a:ext uri="{FF2B5EF4-FFF2-40B4-BE49-F238E27FC236}">
                <a16:creationId xmlns:a16="http://schemas.microsoft.com/office/drawing/2014/main" id="{3C4CBF7C-DC72-4D2F-9753-632C44AF45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FC91DA-EB9D-4C83-9FB3-7E6854DFAF52}"/>
              </a:ext>
            </a:extLst>
          </p:cNvPr>
          <p:cNvSpPr>
            <a:spLocks noGrp="1"/>
          </p:cNvSpPr>
          <p:nvPr>
            <p:ph type="sldNum" sz="quarter" idx="12"/>
          </p:nvPr>
        </p:nvSpPr>
        <p:spPr/>
        <p:txBody>
          <a:bodyPr/>
          <a:lstStyle/>
          <a:p>
            <a:fld id="{C6E985A1-13AC-42D4-8090-67F943993C6C}" type="slidenum">
              <a:rPr lang="en-US" smtClean="0"/>
              <a:t>‹#›</a:t>
            </a:fld>
            <a:endParaRPr lang="en-US"/>
          </a:p>
        </p:txBody>
      </p:sp>
    </p:spTree>
    <p:extLst>
      <p:ext uri="{BB962C8B-B14F-4D97-AF65-F5344CB8AC3E}">
        <p14:creationId xmlns:p14="http://schemas.microsoft.com/office/powerpoint/2010/main" val="4199719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67286-04D1-4F5A-9E52-5812F50ECB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3E4FBC-DC83-4686-B72A-AA03F9704C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EFF52BA-B154-4137-97EC-78C040AE03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A87D57-6855-40FE-B6E8-DF598ABD903F}"/>
              </a:ext>
            </a:extLst>
          </p:cNvPr>
          <p:cNvSpPr>
            <a:spLocks noGrp="1"/>
          </p:cNvSpPr>
          <p:nvPr>
            <p:ph type="dt" sz="half" idx="10"/>
          </p:nvPr>
        </p:nvSpPr>
        <p:spPr/>
        <p:txBody>
          <a:bodyPr/>
          <a:lstStyle/>
          <a:p>
            <a:fld id="{CC07C609-8364-490D-BB0C-16023C4B07F8}" type="datetimeFigureOut">
              <a:rPr lang="en-US" smtClean="0"/>
              <a:t>1/7/2022</a:t>
            </a:fld>
            <a:endParaRPr lang="en-US"/>
          </a:p>
        </p:txBody>
      </p:sp>
      <p:sp>
        <p:nvSpPr>
          <p:cNvPr id="6" name="Footer Placeholder 5">
            <a:extLst>
              <a:ext uri="{FF2B5EF4-FFF2-40B4-BE49-F238E27FC236}">
                <a16:creationId xmlns:a16="http://schemas.microsoft.com/office/drawing/2014/main" id="{8BB96C98-14C6-45B2-9A35-1C47A0BBE5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C0A999-DF8E-4399-90C2-8FB1DD2CCC52}"/>
              </a:ext>
            </a:extLst>
          </p:cNvPr>
          <p:cNvSpPr>
            <a:spLocks noGrp="1"/>
          </p:cNvSpPr>
          <p:nvPr>
            <p:ph type="sldNum" sz="quarter" idx="12"/>
          </p:nvPr>
        </p:nvSpPr>
        <p:spPr/>
        <p:txBody>
          <a:bodyPr/>
          <a:lstStyle/>
          <a:p>
            <a:fld id="{C6E985A1-13AC-42D4-8090-67F943993C6C}" type="slidenum">
              <a:rPr lang="en-US" smtClean="0"/>
              <a:t>‹#›</a:t>
            </a:fld>
            <a:endParaRPr lang="en-US"/>
          </a:p>
        </p:txBody>
      </p:sp>
    </p:spTree>
    <p:extLst>
      <p:ext uri="{BB962C8B-B14F-4D97-AF65-F5344CB8AC3E}">
        <p14:creationId xmlns:p14="http://schemas.microsoft.com/office/powerpoint/2010/main" val="2048610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AF0E1B-82DB-43F0-8ED3-3E3D51B4A5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EAC5346-013D-4BA0-A551-9C5F2C061A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7214CB-9041-44CE-AF92-91FFAD8D97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7C609-8364-490D-BB0C-16023C4B07F8}" type="datetimeFigureOut">
              <a:rPr lang="en-US" smtClean="0"/>
              <a:t>1/7/2022</a:t>
            </a:fld>
            <a:endParaRPr lang="en-US"/>
          </a:p>
        </p:txBody>
      </p:sp>
      <p:sp>
        <p:nvSpPr>
          <p:cNvPr id="5" name="Footer Placeholder 4">
            <a:extLst>
              <a:ext uri="{FF2B5EF4-FFF2-40B4-BE49-F238E27FC236}">
                <a16:creationId xmlns:a16="http://schemas.microsoft.com/office/drawing/2014/main" id="{60690EE1-0999-43D5-BD85-C7F34F22C0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7F5E57A-440F-42D8-8501-A832AF7635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E985A1-13AC-42D4-8090-67F943993C6C}" type="slidenum">
              <a:rPr lang="en-US" smtClean="0"/>
              <a:t>‹#›</a:t>
            </a:fld>
            <a:endParaRPr lang="en-US"/>
          </a:p>
        </p:txBody>
      </p:sp>
    </p:spTree>
    <p:extLst>
      <p:ext uri="{BB962C8B-B14F-4D97-AF65-F5344CB8AC3E}">
        <p14:creationId xmlns:p14="http://schemas.microsoft.com/office/powerpoint/2010/main" val="38881952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jp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emf"/><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emf"/><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1.png"/><Relationship Id="rId5" Type="http://schemas.openxmlformats.org/officeDocument/2006/relationships/image" Target="../media/image6.jpeg"/><Relationship Id="rId4"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3B519-8270-4906-9594-E7BFCACF01F7}"/>
              </a:ext>
            </a:extLst>
          </p:cNvPr>
          <p:cNvSpPr>
            <a:spLocks noGrp="1"/>
          </p:cNvSpPr>
          <p:nvPr>
            <p:ph type="ctrTitle"/>
          </p:nvPr>
        </p:nvSpPr>
        <p:spPr>
          <a:xfrm>
            <a:off x="5727378" y="3429000"/>
            <a:ext cx="6192828" cy="1178511"/>
          </a:xfrm>
        </p:spPr>
        <p:txBody>
          <a:bodyPr>
            <a:normAutofit/>
          </a:bodyPr>
          <a:lstStyle/>
          <a:p>
            <a:r>
              <a:rPr lang="en-US" sz="3600" b="1" dirty="0"/>
              <a:t>2021 Sony Open in Hawaii</a:t>
            </a:r>
            <a:br>
              <a:rPr lang="en-US" sz="3600" b="1" dirty="0"/>
            </a:br>
            <a:r>
              <a:rPr lang="en-US" sz="3600" b="1" dirty="0"/>
              <a:t>Sustainability Initiatives</a:t>
            </a:r>
          </a:p>
        </p:txBody>
      </p:sp>
      <p:pic>
        <p:nvPicPr>
          <p:cNvPr id="4" name="Audio 3">
            <a:hlinkClick r:id="" action="ppaction://media"/>
            <a:extLst>
              <a:ext uri="{FF2B5EF4-FFF2-40B4-BE49-F238E27FC236}">
                <a16:creationId xmlns:a16="http://schemas.microsoft.com/office/drawing/2014/main" id="{AA29CC67-05C9-44BB-8BCE-432C0446F09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52238" y="6218238"/>
            <a:ext cx="487362" cy="487362"/>
          </a:xfrm>
          <a:prstGeom prst="rect">
            <a:avLst/>
          </a:prstGeom>
        </p:spPr>
      </p:pic>
      <p:pic>
        <p:nvPicPr>
          <p:cNvPr id="7" name="Picture 2">
            <a:extLst>
              <a:ext uri="{FF2B5EF4-FFF2-40B4-BE49-F238E27FC236}">
                <a16:creationId xmlns:a16="http://schemas.microsoft.com/office/drawing/2014/main" id="{46082C5F-A3ED-46CC-86FA-0536106CC54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37604" y="1179347"/>
            <a:ext cx="2972376" cy="14078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5" name="Picture 4" descr="Diagram&#10;&#10;Description automatically generated">
            <a:extLst>
              <a:ext uri="{FF2B5EF4-FFF2-40B4-BE49-F238E27FC236}">
                <a16:creationId xmlns:a16="http://schemas.microsoft.com/office/drawing/2014/main" id="{070014AC-C2A5-4F9C-A085-BAED6029BC0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5299364" cy="6858000"/>
          </a:xfrm>
          <a:prstGeom prst="rect">
            <a:avLst/>
          </a:prstGeom>
        </p:spPr>
      </p:pic>
    </p:spTree>
    <p:extLst>
      <p:ext uri="{BB962C8B-B14F-4D97-AF65-F5344CB8AC3E}">
        <p14:creationId xmlns:p14="http://schemas.microsoft.com/office/powerpoint/2010/main" val="2799195530"/>
      </p:ext>
    </p:extLst>
  </p:cSld>
  <p:clrMapOvr>
    <a:masterClrMapping/>
  </p:clrMapOvr>
  <mc:AlternateContent xmlns:mc="http://schemas.openxmlformats.org/markup-compatibility/2006" xmlns:p14="http://schemas.microsoft.com/office/powerpoint/2010/main">
    <mc:Choice Requires="p14">
      <p:transition spd="slow" p14:dur="2000" advTm="36067"/>
    </mc:Choice>
    <mc:Fallback xmlns="">
      <p:transition spd="slow" advTm="3606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AC59C3-83C3-4034-BB94-10236DACC0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7" y="476777"/>
            <a:ext cx="3864383" cy="3480257"/>
          </a:xfrm>
          <a:prstGeom prst="rect">
            <a:avLst/>
          </a:prstGeom>
          <a:solidFill>
            <a:srgbClr val="7F7F7F">
              <a:alpha val="24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CBD3CA6B-6DC5-4402-A8F7-AC4EC7F441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7" y="4118658"/>
            <a:ext cx="3864383" cy="2278771"/>
          </a:xfrm>
          <a:prstGeom prst="rect">
            <a:avLst/>
          </a:prstGeom>
          <a:solidFill>
            <a:srgbClr val="7F7F7F">
              <a:alpha val="24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5A92BC41-5AE1-432E-87C7-12BF9E03D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01415" y="476778"/>
            <a:ext cx="7212450" cy="5920653"/>
          </a:xfrm>
          <a:prstGeom prst="rect">
            <a:avLst/>
          </a:prstGeom>
          <a:solidFill>
            <a:srgbClr val="31345C">
              <a:alpha val="9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02A0488-D903-4311-9D18-DB33073A2F15}"/>
              </a:ext>
            </a:extLst>
          </p:cNvPr>
          <p:cNvSpPr>
            <a:spLocks noGrp="1"/>
          </p:cNvSpPr>
          <p:nvPr>
            <p:ph type="title"/>
          </p:nvPr>
        </p:nvSpPr>
        <p:spPr>
          <a:xfrm>
            <a:off x="5141495" y="760490"/>
            <a:ext cx="5956353" cy="3129827"/>
          </a:xfrm>
        </p:spPr>
        <p:txBody>
          <a:bodyPr vert="horz" lIns="91440" tIns="45720" rIns="91440" bIns="45720" rtlCol="0" anchor="b">
            <a:normAutofit/>
          </a:bodyPr>
          <a:lstStyle/>
          <a:p>
            <a:pPr marL="0" marR="0" lvl="0" indent="0">
              <a:spcAft>
                <a:spcPts val="0"/>
              </a:spcAft>
            </a:pPr>
            <a:r>
              <a:rPr lang="en-US" sz="4800">
                <a:solidFill>
                  <a:srgbClr val="FFFFFF"/>
                </a:solidFill>
                <a:effectLst/>
              </a:rPr>
              <a:t>Raising awareness &amp;  reducing hard copies</a:t>
            </a:r>
          </a:p>
        </p:txBody>
      </p:sp>
      <p:cxnSp>
        <p:nvCxnSpPr>
          <p:cNvPr id="20" name="Straight Connector 19">
            <a:extLst>
              <a:ext uri="{FF2B5EF4-FFF2-40B4-BE49-F238E27FC236}">
                <a16:creationId xmlns:a16="http://schemas.microsoft.com/office/drawing/2014/main" id="{DC0E1208-0B30-4396-AE7C-AEBFFAEE66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478" y="4020397"/>
            <a:ext cx="365760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336BEBF1-9CD0-4E2E-91F3-4D84E66D3B50}"/>
              </a:ext>
            </a:extLst>
          </p:cNvPr>
          <p:cNvPicPr>
            <a:picLocks noChangeAspect="1"/>
          </p:cNvPicPr>
          <p:nvPr/>
        </p:nvPicPr>
        <p:blipFill>
          <a:blip r:embed="rId5"/>
          <a:stretch>
            <a:fillRect/>
          </a:stretch>
        </p:blipFill>
        <p:spPr>
          <a:xfrm>
            <a:off x="990725" y="4278039"/>
            <a:ext cx="2850919" cy="1960007"/>
          </a:xfrm>
          <a:prstGeom prst="rect">
            <a:avLst/>
          </a:prstGeom>
        </p:spPr>
      </p:pic>
      <p:pic>
        <p:nvPicPr>
          <p:cNvPr id="12" name="Audio 11">
            <a:hlinkClick r:id="" action="ppaction://media"/>
            <a:extLst>
              <a:ext uri="{FF2B5EF4-FFF2-40B4-BE49-F238E27FC236}">
                <a16:creationId xmlns:a16="http://schemas.microsoft.com/office/drawing/2014/main" id="{E6D552A8-8AD7-4A90-992B-CF83143FFCC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52238" y="6218238"/>
            <a:ext cx="487362" cy="487362"/>
          </a:xfrm>
          <a:prstGeom prst="rect">
            <a:avLst/>
          </a:prstGeom>
        </p:spPr>
      </p:pic>
      <p:pic>
        <p:nvPicPr>
          <p:cNvPr id="4" name="Picture 3">
            <a:extLst>
              <a:ext uri="{FF2B5EF4-FFF2-40B4-BE49-F238E27FC236}">
                <a16:creationId xmlns:a16="http://schemas.microsoft.com/office/drawing/2014/main" id="{A8F72A06-D940-4619-8037-C35CB84A937B}"/>
              </a:ext>
            </a:extLst>
          </p:cNvPr>
          <p:cNvPicPr>
            <a:picLocks noChangeAspect="1"/>
          </p:cNvPicPr>
          <p:nvPr/>
        </p:nvPicPr>
        <p:blipFill>
          <a:blip r:embed="rId7"/>
          <a:stretch>
            <a:fillRect/>
          </a:stretch>
        </p:blipFill>
        <p:spPr>
          <a:xfrm>
            <a:off x="1163991" y="595583"/>
            <a:ext cx="2546875" cy="3294734"/>
          </a:xfrm>
          <a:prstGeom prst="rect">
            <a:avLst/>
          </a:prstGeom>
        </p:spPr>
      </p:pic>
    </p:spTree>
    <p:extLst>
      <p:ext uri="{BB962C8B-B14F-4D97-AF65-F5344CB8AC3E}">
        <p14:creationId xmlns:p14="http://schemas.microsoft.com/office/powerpoint/2010/main" val="1224392973"/>
      </p:ext>
    </p:extLst>
  </p:cSld>
  <p:clrMapOvr>
    <a:masterClrMapping/>
  </p:clrMapOvr>
  <mc:AlternateContent xmlns:mc="http://schemas.openxmlformats.org/markup-compatibility/2006" xmlns:p14="http://schemas.microsoft.com/office/powerpoint/2010/main">
    <mc:Choice Requires="p14">
      <p:transition spd="slow" p14:dur="2000" advTm="51030"/>
    </mc:Choice>
    <mc:Fallback xmlns="">
      <p:transition spd="slow" advTm="510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3134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02A0488-D903-4311-9D18-DB33073A2F15}"/>
              </a:ext>
            </a:extLst>
          </p:cNvPr>
          <p:cNvSpPr>
            <a:spLocks noGrp="1"/>
          </p:cNvSpPr>
          <p:nvPr>
            <p:ph type="title"/>
          </p:nvPr>
        </p:nvSpPr>
        <p:spPr>
          <a:xfrm>
            <a:off x="524256" y="491260"/>
            <a:ext cx="6594189" cy="1625210"/>
          </a:xfrm>
        </p:spPr>
        <p:txBody>
          <a:bodyPr vert="horz" lIns="91440" tIns="45720" rIns="91440" bIns="45720" rtlCol="0" anchor="ctr">
            <a:normAutofit/>
          </a:bodyPr>
          <a:lstStyle/>
          <a:p>
            <a:pPr marL="0" marR="0" lvl="0" indent="0">
              <a:spcAft>
                <a:spcPts val="0"/>
              </a:spcAft>
            </a:pPr>
            <a:r>
              <a:rPr lang="en-US" kern="1200" dirty="0">
                <a:solidFill>
                  <a:srgbClr val="FFFFFF"/>
                </a:solidFill>
                <a:effectLst/>
                <a:latin typeface="+mj-lt"/>
                <a:ea typeface="+mj-ea"/>
                <a:cs typeface="+mj-cs"/>
              </a:rPr>
              <a:t>2021 Key Green Practices</a:t>
            </a:r>
          </a:p>
        </p:txBody>
      </p:sp>
      <p:pic>
        <p:nvPicPr>
          <p:cNvPr id="2050" name="Picture 2">
            <a:extLst>
              <a:ext uri="{FF2B5EF4-FFF2-40B4-BE49-F238E27FC236}">
                <a16:creationId xmlns:a16="http://schemas.microsoft.com/office/drawing/2014/main" id="{7901AC86-51BA-426D-A8FD-B58D7A49125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9100" r="-3" b="11789"/>
          <a:stretch/>
        </p:blipFill>
        <p:spPr bwMode="auto">
          <a:xfrm>
            <a:off x="327546" y="2454903"/>
            <a:ext cx="3442801" cy="4080254"/>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93F6EF4A-EDF5-4B86-8907-63EBC381DAC3}"/>
              </a:ext>
            </a:extLst>
          </p:cNvPr>
          <p:cNvSpPr txBox="1"/>
          <p:nvPr/>
        </p:nvSpPr>
        <p:spPr>
          <a:xfrm>
            <a:off x="7686989" y="843910"/>
            <a:ext cx="4177465" cy="5330952"/>
          </a:xfrm>
          <a:prstGeom prst="rect">
            <a:avLst/>
          </a:prstGeom>
        </p:spPr>
        <p:txBody>
          <a:bodyPr vert="horz" lIns="91440" tIns="45720" rIns="91440" bIns="45720" rtlCol="0" anchor="ctr">
            <a:normAutofit/>
          </a:bodyPr>
          <a:lstStyle/>
          <a:p>
            <a:pPr marL="342900" marR="0" lvl="0" indent="-228600">
              <a:lnSpc>
                <a:spcPct val="90000"/>
              </a:lnSpc>
              <a:spcBef>
                <a:spcPts val="0"/>
              </a:spcBef>
              <a:spcAft>
                <a:spcPts val="0"/>
              </a:spcAft>
              <a:buFont typeface="Arial" panose="020B0604020202020204" pitchFamily="34" charset="0"/>
              <a:buChar char="•"/>
            </a:pPr>
            <a:r>
              <a:rPr lang="en-US" dirty="0">
                <a:solidFill>
                  <a:srgbClr val="FFFFFF"/>
                </a:solidFill>
                <a:effectLst/>
              </a:rPr>
              <a:t>Recycling receptacles  </a:t>
            </a:r>
          </a:p>
          <a:p>
            <a:pPr marL="342900" marR="0" lvl="0" indent="-228600">
              <a:lnSpc>
                <a:spcPct val="90000"/>
              </a:lnSpc>
              <a:spcBef>
                <a:spcPts val="0"/>
              </a:spcBef>
              <a:spcAft>
                <a:spcPts val="0"/>
              </a:spcAft>
              <a:buFont typeface="Arial" panose="020B0604020202020204" pitchFamily="34" charset="0"/>
              <a:buChar char="•"/>
            </a:pPr>
            <a:r>
              <a:rPr lang="en-US" dirty="0">
                <a:solidFill>
                  <a:srgbClr val="FFFFFF"/>
                </a:solidFill>
                <a:effectLst/>
              </a:rPr>
              <a:t>Hand-sorted waste recycling </a:t>
            </a:r>
          </a:p>
          <a:p>
            <a:pPr marL="342900" marR="0" lvl="0" indent="-228600">
              <a:lnSpc>
                <a:spcPct val="90000"/>
              </a:lnSpc>
              <a:spcBef>
                <a:spcPts val="0"/>
              </a:spcBef>
              <a:spcAft>
                <a:spcPts val="0"/>
              </a:spcAft>
              <a:buFont typeface="Arial" panose="020B0604020202020204" pitchFamily="34" charset="0"/>
              <a:buChar char="•"/>
            </a:pPr>
            <a:r>
              <a:rPr lang="en-US" dirty="0">
                <a:solidFill>
                  <a:srgbClr val="FFFFFF"/>
                </a:solidFill>
                <a:effectLst/>
              </a:rPr>
              <a:t>Food wastes diversion</a:t>
            </a:r>
          </a:p>
          <a:p>
            <a:pPr marL="342900" marR="0" lvl="0" indent="-228600">
              <a:lnSpc>
                <a:spcPct val="90000"/>
              </a:lnSpc>
              <a:spcBef>
                <a:spcPts val="0"/>
              </a:spcBef>
              <a:spcAft>
                <a:spcPts val="0"/>
              </a:spcAft>
              <a:buFont typeface="Arial" panose="020B0604020202020204" pitchFamily="34" charset="0"/>
              <a:buChar char="•"/>
            </a:pPr>
            <a:r>
              <a:rPr lang="en-US" dirty="0">
                <a:solidFill>
                  <a:srgbClr val="FFFFFF"/>
                </a:solidFill>
                <a:effectLst/>
              </a:rPr>
              <a:t>Reuse of materials from past events </a:t>
            </a:r>
          </a:p>
          <a:p>
            <a:pPr marL="342900" marR="0" lvl="0" indent="-228600">
              <a:lnSpc>
                <a:spcPct val="90000"/>
              </a:lnSpc>
              <a:spcBef>
                <a:spcPts val="0"/>
              </a:spcBef>
              <a:spcAft>
                <a:spcPts val="0"/>
              </a:spcAft>
              <a:buFont typeface="Arial" panose="020B0604020202020204" pitchFamily="34" charset="0"/>
              <a:buChar char="•"/>
            </a:pPr>
            <a:r>
              <a:rPr lang="en-US" dirty="0">
                <a:solidFill>
                  <a:srgbClr val="FFFFFF"/>
                </a:solidFill>
                <a:effectLst/>
              </a:rPr>
              <a:t>No use of Styrofoam, plastic straws or coffee stirs </a:t>
            </a:r>
          </a:p>
          <a:p>
            <a:pPr marL="342900" marR="0" lvl="0" indent="-228600">
              <a:lnSpc>
                <a:spcPct val="90000"/>
              </a:lnSpc>
              <a:spcBef>
                <a:spcPts val="0"/>
              </a:spcBef>
              <a:spcAft>
                <a:spcPts val="0"/>
              </a:spcAft>
              <a:buFont typeface="Arial" panose="020B0604020202020204" pitchFamily="34" charset="0"/>
              <a:buChar char="•"/>
            </a:pPr>
            <a:r>
              <a:rPr lang="en-US" dirty="0">
                <a:solidFill>
                  <a:srgbClr val="FFFFFF"/>
                </a:solidFill>
                <a:effectLst/>
              </a:rPr>
              <a:t>Use of compostable cups, take out containers and other materials</a:t>
            </a:r>
          </a:p>
          <a:p>
            <a:pPr marL="342900" marR="0" lvl="0" indent="-228600">
              <a:lnSpc>
                <a:spcPct val="90000"/>
              </a:lnSpc>
              <a:spcBef>
                <a:spcPts val="0"/>
              </a:spcBef>
              <a:spcAft>
                <a:spcPts val="0"/>
              </a:spcAft>
              <a:buFont typeface="Arial" panose="020B0604020202020204" pitchFamily="34" charset="0"/>
              <a:buChar char="•"/>
            </a:pPr>
            <a:r>
              <a:rPr lang="en-US" dirty="0">
                <a:solidFill>
                  <a:srgbClr val="FFFFFF"/>
                </a:solidFill>
                <a:effectLst/>
              </a:rPr>
              <a:t>Carbon offset as part of the event’s carbon footprint assessment</a:t>
            </a:r>
          </a:p>
          <a:p>
            <a:pPr marL="342900" marR="0" lvl="0" indent="-228600">
              <a:lnSpc>
                <a:spcPct val="90000"/>
              </a:lnSpc>
              <a:spcBef>
                <a:spcPts val="0"/>
              </a:spcBef>
              <a:spcAft>
                <a:spcPts val="0"/>
              </a:spcAft>
              <a:buFont typeface="Arial" panose="020B0604020202020204" pitchFamily="34" charset="0"/>
              <a:buChar char="•"/>
            </a:pPr>
            <a:r>
              <a:rPr lang="en-US" dirty="0">
                <a:solidFill>
                  <a:srgbClr val="FFFFFF"/>
                </a:solidFill>
                <a:effectLst/>
              </a:rPr>
              <a:t>At </a:t>
            </a:r>
            <a:r>
              <a:rPr lang="en-US" dirty="0" err="1">
                <a:solidFill>
                  <a:srgbClr val="FFFFFF"/>
                </a:solidFill>
                <a:effectLst/>
              </a:rPr>
              <a:t>Waialae</a:t>
            </a:r>
            <a:r>
              <a:rPr lang="en-US" dirty="0">
                <a:solidFill>
                  <a:srgbClr val="FFFFFF"/>
                </a:solidFill>
                <a:effectLst/>
              </a:rPr>
              <a:t> Country Club</a:t>
            </a:r>
          </a:p>
          <a:p>
            <a:pPr marL="800100" lvl="1" indent="-228600">
              <a:lnSpc>
                <a:spcPct val="90000"/>
              </a:lnSpc>
              <a:buFont typeface="Arial" panose="020B0604020202020204" pitchFamily="34" charset="0"/>
              <a:buChar char="•"/>
            </a:pPr>
            <a:r>
              <a:rPr lang="en-US" dirty="0">
                <a:solidFill>
                  <a:srgbClr val="FFFFFF"/>
                </a:solidFill>
              </a:rPr>
              <a:t>Solar panels</a:t>
            </a:r>
          </a:p>
          <a:p>
            <a:pPr marL="800100" lvl="1" indent="-228600">
              <a:lnSpc>
                <a:spcPct val="90000"/>
              </a:lnSpc>
              <a:buFont typeface="Arial" panose="020B0604020202020204" pitchFamily="34" charset="0"/>
              <a:buChar char="•"/>
            </a:pPr>
            <a:r>
              <a:rPr lang="en-US" dirty="0">
                <a:solidFill>
                  <a:srgbClr val="FFFFFF"/>
                </a:solidFill>
                <a:effectLst/>
              </a:rPr>
              <a:t>Use of organic fertilizer on the golf course </a:t>
            </a:r>
          </a:p>
          <a:p>
            <a:pPr marL="800100" lvl="1" indent="-228600">
              <a:lnSpc>
                <a:spcPct val="90000"/>
              </a:lnSpc>
              <a:buFont typeface="Arial" panose="020B0604020202020204" pitchFamily="34" charset="0"/>
              <a:buChar char="•"/>
            </a:pPr>
            <a:r>
              <a:rPr lang="en-US" dirty="0">
                <a:solidFill>
                  <a:srgbClr val="FFFFFF"/>
                </a:solidFill>
              </a:rPr>
              <a:t>Use of </a:t>
            </a:r>
            <a:r>
              <a:rPr lang="en-US" dirty="0">
                <a:solidFill>
                  <a:srgbClr val="FFFFFF"/>
                </a:solidFill>
                <a:effectLst/>
              </a:rPr>
              <a:t>non-toxic cleaners in the facility</a:t>
            </a:r>
          </a:p>
        </p:txBody>
      </p:sp>
      <p:pic>
        <p:nvPicPr>
          <p:cNvPr id="8" name="Audio 7">
            <a:hlinkClick r:id="" action="ppaction://media"/>
            <a:extLst>
              <a:ext uri="{FF2B5EF4-FFF2-40B4-BE49-F238E27FC236}">
                <a16:creationId xmlns:a16="http://schemas.microsoft.com/office/drawing/2014/main" id="{B6E39FA0-87C8-47A7-9C1E-B02C823FA62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52238" y="6218238"/>
            <a:ext cx="487362" cy="487362"/>
          </a:xfrm>
          <a:prstGeom prst="rect">
            <a:avLst/>
          </a:prstGeom>
        </p:spPr>
      </p:pic>
      <p:pic>
        <p:nvPicPr>
          <p:cNvPr id="4" name="Picture 3">
            <a:extLst>
              <a:ext uri="{FF2B5EF4-FFF2-40B4-BE49-F238E27FC236}">
                <a16:creationId xmlns:a16="http://schemas.microsoft.com/office/drawing/2014/main" id="{78FF7D95-8319-4C13-88F4-76EC0CFD14D6}"/>
              </a:ext>
            </a:extLst>
          </p:cNvPr>
          <p:cNvPicPr>
            <a:picLocks noChangeAspect="1"/>
          </p:cNvPicPr>
          <p:nvPr/>
        </p:nvPicPr>
        <p:blipFill>
          <a:blip r:embed="rId7"/>
          <a:stretch>
            <a:fillRect/>
          </a:stretch>
        </p:blipFill>
        <p:spPr>
          <a:xfrm>
            <a:off x="3856699" y="2353882"/>
            <a:ext cx="3442801" cy="4453737"/>
          </a:xfrm>
          <a:prstGeom prst="rect">
            <a:avLst/>
          </a:prstGeom>
        </p:spPr>
      </p:pic>
    </p:spTree>
    <p:extLst>
      <p:ext uri="{BB962C8B-B14F-4D97-AF65-F5344CB8AC3E}">
        <p14:creationId xmlns:p14="http://schemas.microsoft.com/office/powerpoint/2010/main" val="137881532"/>
      </p:ext>
    </p:extLst>
  </p:cSld>
  <p:clrMapOvr>
    <a:masterClrMapping/>
  </p:clrMapOvr>
  <mc:AlternateContent xmlns:mc="http://schemas.openxmlformats.org/markup-compatibility/2006" xmlns:p14="http://schemas.microsoft.com/office/powerpoint/2010/main">
    <mc:Choice Requires="p14">
      <p:transition spd="slow" p14:dur="2000" advTm="89869"/>
    </mc:Choice>
    <mc:Fallback xmlns="">
      <p:transition spd="slow" advTm="8986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89EA50F546E9F4D93657D705248D40B" ma:contentTypeVersion="10" ma:contentTypeDescription="Create a new document." ma:contentTypeScope="" ma:versionID="96a1f6aad7fb4a9a463ad71675bc95f4">
  <xsd:schema xmlns:xsd="http://www.w3.org/2001/XMLSchema" xmlns:xs="http://www.w3.org/2001/XMLSchema" xmlns:p="http://schemas.microsoft.com/office/2006/metadata/properties" xmlns:ns2="a04529f4-ee7f-43ba-8099-ba18f8732ae0" xmlns:ns3="ba8e7422-10da-40f4-87d4-d1903e4ca04b" targetNamespace="http://schemas.microsoft.com/office/2006/metadata/properties" ma:root="true" ma:fieldsID="8320688e54215f49a011e25c01e77b64" ns2:_="" ns3:_="">
    <xsd:import namespace="a04529f4-ee7f-43ba-8099-ba18f8732ae0"/>
    <xsd:import namespace="ba8e7422-10da-40f4-87d4-d1903e4ca04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4529f4-ee7f-43ba-8099-ba18f8732a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a8e7422-10da-40f4-87d4-d1903e4ca04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E9F6ECB-56D9-4687-8533-08A334EB9477}"/>
</file>

<file path=customXml/itemProps2.xml><?xml version="1.0" encoding="utf-8"?>
<ds:datastoreItem xmlns:ds="http://schemas.openxmlformats.org/officeDocument/2006/customXml" ds:itemID="{CFBE94A6-6140-4601-9DE9-5F277F3060D9}"/>
</file>

<file path=customXml/itemProps3.xml><?xml version="1.0" encoding="utf-8"?>
<ds:datastoreItem xmlns:ds="http://schemas.openxmlformats.org/officeDocument/2006/customXml" ds:itemID="{5E714B7A-BD73-4818-9E13-41C21E053620}"/>
</file>

<file path=docProps/app.xml><?xml version="1.0" encoding="utf-8"?>
<Properties xmlns="http://schemas.openxmlformats.org/officeDocument/2006/extended-properties" xmlns:vt="http://schemas.openxmlformats.org/officeDocument/2006/docPropsVTypes">
  <Template/>
  <TotalTime>628</TotalTime>
  <Words>519</Words>
  <Application>Microsoft Office PowerPoint</Application>
  <PresentationFormat>Widescreen</PresentationFormat>
  <Paragraphs>36</Paragraphs>
  <Slides>3</Slides>
  <Notes>3</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Symbol</vt:lpstr>
      <vt:lpstr>Office Theme</vt:lpstr>
      <vt:lpstr>2021 Sony Open in Hawaii Sustainability Initiatives</vt:lpstr>
      <vt:lpstr>Raising awareness &amp;  reducing hard copies</vt:lpstr>
      <vt:lpstr>2021 Key Green Practices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Yokoyama, Keiko</dc:creator>
  <cp:lastModifiedBy>Yokoyama, Keiko</cp:lastModifiedBy>
  <cp:revision>32</cp:revision>
  <dcterms:created xsi:type="dcterms:W3CDTF">2021-12-22T05:01:52Z</dcterms:created>
  <dcterms:modified xsi:type="dcterms:W3CDTF">2022-01-07T17:53:51Z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0x010100389EA50F546E9F4D93657D705248D40B</vt:lpwstr>
  </property>
</Properties>
</file>